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0" r:id="rId6"/>
    <p:sldId id="301" r:id="rId7"/>
    <p:sldId id="302" r:id="rId8"/>
    <p:sldId id="303" r:id="rId9"/>
    <p:sldId id="300" r:id="rId10"/>
    <p:sldId id="299" r:id="rId11"/>
    <p:sldId id="295" r:id="rId12"/>
    <p:sldId id="260" r:id="rId13"/>
    <p:sldId id="296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97" r:id="rId22"/>
    <p:sldId id="269" r:id="rId23"/>
    <p:sldId id="29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4" r:id="rId32"/>
    <p:sldId id="304" r:id="rId33"/>
    <p:sldId id="279" r:id="rId34"/>
    <p:sldId id="280" r:id="rId35"/>
    <p:sldId id="281" r:id="rId36"/>
    <p:sldId id="282" r:id="rId37"/>
    <p:sldId id="283" r:id="rId38"/>
    <p:sldId id="285" r:id="rId39"/>
    <p:sldId id="286" r:id="rId40"/>
    <p:sldId id="287" r:id="rId41"/>
    <p:sldId id="288" r:id="rId42"/>
    <p:sldId id="289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788B1-3445-4EE3-A921-B362A9F0D90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B4EFD981-BB37-4F0D-AC96-7544EFC90F7E}">
      <dgm:prSet/>
      <dgm:spPr/>
      <dgm:t>
        <a:bodyPr/>
        <a:lstStyle/>
        <a:p>
          <a:r>
            <a:rPr lang="pt-BR"/>
            <a:t>Separamos os casos em que a inserção é no começo ou no fim porque podemos reaproveitar os métodos já implementados. </a:t>
          </a:r>
          <a:endParaRPr lang="en-US"/>
        </a:p>
      </dgm:t>
    </dgm:pt>
    <dgm:pt modelId="{CF7D97A8-EC5F-4922-8378-EE4A582B2B88}" type="parTrans" cxnId="{CC8C2C13-DFEE-42EA-9E48-0F09FB21135D}">
      <dgm:prSet/>
      <dgm:spPr/>
      <dgm:t>
        <a:bodyPr/>
        <a:lstStyle/>
        <a:p>
          <a:endParaRPr lang="en-US"/>
        </a:p>
      </dgm:t>
    </dgm:pt>
    <dgm:pt modelId="{848E36FE-C512-49EA-82DC-9EAF75E4CCBD}" type="sibTrans" cxnId="{CC8C2C13-DFEE-42EA-9E48-0F09FB2113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C9901A7-F5B8-40EB-9452-CF5AE796C434}">
      <dgm:prSet/>
      <dgm:spPr/>
      <dgm:t>
        <a:bodyPr/>
        <a:lstStyle/>
        <a:p>
          <a:r>
            <a:rPr lang="pt-BR"/>
            <a:t>Sobra o caso em que a inserção é no meio da Lista, ou seja, entre duas células existentes. Neste caso, devemos ajustar as referências para a nova célula ser apontada corretamente pela duas células relacionadas a ela (a anterior e a próxima). E também fazer a nova célula apontar para a anterior e a próxima.</a:t>
          </a:r>
          <a:endParaRPr lang="en-US"/>
        </a:p>
      </dgm:t>
    </dgm:pt>
    <dgm:pt modelId="{DB90CF84-07C8-4B84-A28E-E016D64FEF4E}" type="parTrans" cxnId="{37C2AC14-C43D-4852-B68D-19753E4660E9}">
      <dgm:prSet/>
      <dgm:spPr/>
      <dgm:t>
        <a:bodyPr/>
        <a:lstStyle/>
        <a:p>
          <a:endParaRPr lang="en-US"/>
        </a:p>
      </dgm:t>
    </dgm:pt>
    <dgm:pt modelId="{3FB6C01F-5831-4439-91D8-6B95CBA13A28}" type="sibTrans" cxnId="{37C2AC14-C43D-4852-B68D-19753E4660E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C6EA798-25A5-42AB-894D-BA05A8B2A526}" type="pres">
      <dgm:prSet presAssocID="{FE4788B1-3445-4EE3-A921-B362A9F0D900}" presName="Name0" presStyleCnt="0">
        <dgm:presLayoutVars>
          <dgm:animLvl val="lvl"/>
          <dgm:resizeHandles val="exact"/>
        </dgm:presLayoutVars>
      </dgm:prSet>
      <dgm:spPr/>
    </dgm:pt>
    <dgm:pt modelId="{61F53508-8F1B-4D50-856A-44073A6ECCE5}" type="pres">
      <dgm:prSet presAssocID="{B4EFD981-BB37-4F0D-AC96-7544EFC90F7E}" presName="compositeNode" presStyleCnt="0">
        <dgm:presLayoutVars>
          <dgm:bulletEnabled val="1"/>
        </dgm:presLayoutVars>
      </dgm:prSet>
      <dgm:spPr/>
    </dgm:pt>
    <dgm:pt modelId="{63714BD4-8C7B-44BB-A0FD-D7941166E3B5}" type="pres">
      <dgm:prSet presAssocID="{B4EFD981-BB37-4F0D-AC96-7544EFC90F7E}" presName="bgRect" presStyleLbl="bgAccFollowNode1" presStyleIdx="0" presStyleCnt="2"/>
      <dgm:spPr/>
    </dgm:pt>
    <dgm:pt modelId="{175BA287-11E5-4171-8DE3-DC9F46FA140A}" type="pres">
      <dgm:prSet presAssocID="{848E36FE-C512-49EA-82DC-9EAF75E4CCB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88EF3B2A-9829-4B7A-9E27-3B3CA681BA9A}" type="pres">
      <dgm:prSet presAssocID="{B4EFD981-BB37-4F0D-AC96-7544EFC90F7E}" presName="bottomLine" presStyleLbl="alignNode1" presStyleIdx="1" presStyleCnt="4">
        <dgm:presLayoutVars/>
      </dgm:prSet>
      <dgm:spPr/>
    </dgm:pt>
    <dgm:pt modelId="{7C9CC285-97C6-4226-B21C-9506689CE3E5}" type="pres">
      <dgm:prSet presAssocID="{B4EFD981-BB37-4F0D-AC96-7544EFC90F7E}" presName="nodeText" presStyleLbl="bgAccFollowNode1" presStyleIdx="0" presStyleCnt="2">
        <dgm:presLayoutVars>
          <dgm:bulletEnabled val="1"/>
        </dgm:presLayoutVars>
      </dgm:prSet>
      <dgm:spPr/>
    </dgm:pt>
    <dgm:pt modelId="{5FBBDF1B-BBF5-4DAF-B057-59F0741CC523}" type="pres">
      <dgm:prSet presAssocID="{848E36FE-C512-49EA-82DC-9EAF75E4CCBD}" presName="sibTrans" presStyleCnt="0"/>
      <dgm:spPr/>
    </dgm:pt>
    <dgm:pt modelId="{B6D863A3-AEC0-4E2A-8A87-882C9F0EDB98}" type="pres">
      <dgm:prSet presAssocID="{1C9901A7-F5B8-40EB-9452-CF5AE796C434}" presName="compositeNode" presStyleCnt="0">
        <dgm:presLayoutVars>
          <dgm:bulletEnabled val="1"/>
        </dgm:presLayoutVars>
      </dgm:prSet>
      <dgm:spPr/>
    </dgm:pt>
    <dgm:pt modelId="{B0BC07EF-2AEF-4ECF-A214-8CE64F798E05}" type="pres">
      <dgm:prSet presAssocID="{1C9901A7-F5B8-40EB-9452-CF5AE796C434}" presName="bgRect" presStyleLbl="bgAccFollowNode1" presStyleIdx="1" presStyleCnt="2"/>
      <dgm:spPr/>
    </dgm:pt>
    <dgm:pt modelId="{02FEBE91-36C2-4FC5-96BC-6324EEF22F7E}" type="pres">
      <dgm:prSet presAssocID="{3FB6C01F-5831-4439-91D8-6B95CBA13A2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F4F36798-99CF-4D24-A7BB-9E4497245A97}" type="pres">
      <dgm:prSet presAssocID="{1C9901A7-F5B8-40EB-9452-CF5AE796C434}" presName="bottomLine" presStyleLbl="alignNode1" presStyleIdx="3" presStyleCnt="4">
        <dgm:presLayoutVars/>
      </dgm:prSet>
      <dgm:spPr/>
    </dgm:pt>
    <dgm:pt modelId="{C306A764-F5F0-4F85-9A6B-4AE9C8813C2A}" type="pres">
      <dgm:prSet presAssocID="{1C9901A7-F5B8-40EB-9452-CF5AE796C434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CC8C2C13-DFEE-42EA-9E48-0F09FB21135D}" srcId="{FE4788B1-3445-4EE3-A921-B362A9F0D900}" destId="{B4EFD981-BB37-4F0D-AC96-7544EFC90F7E}" srcOrd="0" destOrd="0" parTransId="{CF7D97A8-EC5F-4922-8378-EE4A582B2B88}" sibTransId="{848E36FE-C512-49EA-82DC-9EAF75E4CCBD}"/>
    <dgm:cxn modelId="{37C2AC14-C43D-4852-B68D-19753E4660E9}" srcId="{FE4788B1-3445-4EE3-A921-B362A9F0D900}" destId="{1C9901A7-F5B8-40EB-9452-CF5AE796C434}" srcOrd="1" destOrd="0" parTransId="{DB90CF84-07C8-4B84-A28E-E016D64FEF4E}" sibTransId="{3FB6C01F-5831-4439-91D8-6B95CBA13A28}"/>
    <dgm:cxn modelId="{A760931E-A193-4A10-9C5D-0CC08561411F}" type="presOf" srcId="{848E36FE-C512-49EA-82DC-9EAF75E4CCBD}" destId="{175BA287-11E5-4171-8DE3-DC9F46FA140A}" srcOrd="0" destOrd="0" presId="urn:microsoft.com/office/officeart/2016/7/layout/BasicLinearProcessNumbered"/>
    <dgm:cxn modelId="{D2444A23-992E-4A3B-A317-B0150369FC23}" type="presOf" srcId="{FE4788B1-3445-4EE3-A921-B362A9F0D900}" destId="{6C6EA798-25A5-42AB-894D-BA05A8B2A526}" srcOrd="0" destOrd="0" presId="urn:microsoft.com/office/officeart/2016/7/layout/BasicLinearProcessNumbered"/>
    <dgm:cxn modelId="{FCA1D62F-BFA9-49E6-9AB4-A486CA837122}" type="presOf" srcId="{B4EFD981-BB37-4F0D-AC96-7544EFC90F7E}" destId="{63714BD4-8C7B-44BB-A0FD-D7941166E3B5}" srcOrd="0" destOrd="0" presId="urn:microsoft.com/office/officeart/2016/7/layout/BasicLinearProcessNumbered"/>
    <dgm:cxn modelId="{57807B5E-DAC1-4174-A094-64C32E500803}" type="presOf" srcId="{1C9901A7-F5B8-40EB-9452-CF5AE796C434}" destId="{C306A764-F5F0-4F85-9A6B-4AE9C8813C2A}" srcOrd="1" destOrd="0" presId="urn:microsoft.com/office/officeart/2016/7/layout/BasicLinearProcessNumbered"/>
    <dgm:cxn modelId="{EDB10E76-21AB-432D-BCD7-A2ED60AFFCAF}" type="presOf" srcId="{3FB6C01F-5831-4439-91D8-6B95CBA13A28}" destId="{02FEBE91-36C2-4FC5-96BC-6324EEF22F7E}" srcOrd="0" destOrd="0" presId="urn:microsoft.com/office/officeart/2016/7/layout/BasicLinearProcessNumbered"/>
    <dgm:cxn modelId="{74278EBE-1BB1-4422-9348-AC7CAB30F9AD}" type="presOf" srcId="{B4EFD981-BB37-4F0D-AC96-7544EFC90F7E}" destId="{7C9CC285-97C6-4226-B21C-9506689CE3E5}" srcOrd="1" destOrd="0" presId="urn:microsoft.com/office/officeart/2016/7/layout/BasicLinearProcessNumbered"/>
    <dgm:cxn modelId="{36A55BC7-D2AE-4216-8A83-C3910DD426C2}" type="presOf" srcId="{1C9901A7-F5B8-40EB-9452-CF5AE796C434}" destId="{B0BC07EF-2AEF-4ECF-A214-8CE64F798E05}" srcOrd="0" destOrd="0" presId="urn:microsoft.com/office/officeart/2016/7/layout/BasicLinearProcessNumbered"/>
    <dgm:cxn modelId="{4EAB5DB5-16F7-4159-A804-68048E1A99E3}" type="presParOf" srcId="{6C6EA798-25A5-42AB-894D-BA05A8B2A526}" destId="{61F53508-8F1B-4D50-856A-44073A6ECCE5}" srcOrd="0" destOrd="0" presId="urn:microsoft.com/office/officeart/2016/7/layout/BasicLinearProcessNumbered"/>
    <dgm:cxn modelId="{55F0BA64-336A-4B20-9367-1478977933AF}" type="presParOf" srcId="{61F53508-8F1B-4D50-856A-44073A6ECCE5}" destId="{63714BD4-8C7B-44BB-A0FD-D7941166E3B5}" srcOrd="0" destOrd="0" presId="urn:microsoft.com/office/officeart/2016/7/layout/BasicLinearProcessNumbered"/>
    <dgm:cxn modelId="{BE03738A-3F6A-4054-B479-F146BBAB0A16}" type="presParOf" srcId="{61F53508-8F1B-4D50-856A-44073A6ECCE5}" destId="{175BA287-11E5-4171-8DE3-DC9F46FA140A}" srcOrd="1" destOrd="0" presId="urn:microsoft.com/office/officeart/2016/7/layout/BasicLinearProcessNumbered"/>
    <dgm:cxn modelId="{CAACC556-5443-4DBE-9062-18EF71365581}" type="presParOf" srcId="{61F53508-8F1B-4D50-856A-44073A6ECCE5}" destId="{88EF3B2A-9829-4B7A-9E27-3B3CA681BA9A}" srcOrd="2" destOrd="0" presId="urn:microsoft.com/office/officeart/2016/7/layout/BasicLinearProcessNumbered"/>
    <dgm:cxn modelId="{F82CCD91-4DF4-4713-A2B0-FFB8EFB57C97}" type="presParOf" srcId="{61F53508-8F1B-4D50-856A-44073A6ECCE5}" destId="{7C9CC285-97C6-4226-B21C-9506689CE3E5}" srcOrd="3" destOrd="0" presId="urn:microsoft.com/office/officeart/2016/7/layout/BasicLinearProcessNumbered"/>
    <dgm:cxn modelId="{4A45D17F-B20B-4A32-B9AE-E87A190BFB28}" type="presParOf" srcId="{6C6EA798-25A5-42AB-894D-BA05A8B2A526}" destId="{5FBBDF1B-BBF5-4DAF-B057-59F0741CC523}" srcOrd="1" destOrd="0" presId="urn:microsoft.com/office/officeart/2016/7/layout/BasicLinearProcessNumbered"/>
    <dgm:cxn modelId="{16F14A41-1A4D-4D2B-A0FC-918B9D4FAB54}" type="presParOf" srcId="{6C6EA798-25A5-42AB-894D-BA05A8B2A526}" destId="{B6D863A3-AEC0-4E2A-8A87-882C9F0EDB98}" srcOrd="2" destOrd="0" presId="urn:microsoft.com/office/officeart/2016/7/layout/BasicLinearProcessNumbered"/>
    <dgm:cxn modelId="{652A3D33-5C4F-46C9-A732-1EDF68C6A142}" type="presParOf" srcId="{B6D863A3-AEC0-4E2A-8A87-882C9F0EDB98}" destId="{B0BC07EF-2AEF-4ECF-A214-8CE64F798E05}" srcOrd="0" destOrd="0" presId="urn:microsoft.com/office/officeart/2016/7/layout/BasicLinearProcessNumbered"/>
    <dgm:cxn modelId="{FED17CB3-4ADC-456D-B57E-4B9E9B97C654}" type="presParOf" srcId="{B6D863A3-AEC0-4E2A-8A87-882C9F0EDB98}" destId="{02FEBE91-36C2-4FC5-96BC-6324EEF22F7E}" srcOrd="1" destOrd="0" presId="urn:microsoft.com/office/officeart/2016/7/layout/BasicLinearProcessNumbered"/>
    <dgm:cxn modelId="{203CB500-212D-42A2-9874-60D4AA4E66C6}" type="presParOf" srcId="{B6D863A3-AEC0-4E2A-8A87-882C9F0EDB98}" destId="{F4F36798-99CF-4D24-A7BB-9E4497245A97}" srcOrd="2" destOrd="0" presId="urn:microsoft.com/office/officeart/2016/7/layout/BasicLinearProcessNumbered"/>
    <dgm:cxn modelId="{10576876-B304-4E1A-BC4F-AA4369EAC77C}" type="presParOf" srcId="{B6D863A3-AEC0-4E2A-8A87-882C9F0EDB98}" destId="{C306A764-F5F0-4F85-9A6B-4AE9C8813C2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4BD4-8C7B-44BB-A0FD-D7941166E3B5}">
      <dsp:nvSpPr>
        <dsp:cNvPr id="0" name=""/>
        <dsp:cNvSpPr/>
      </dsp:nvSpPr>
      <dsp:spPr>
        <a:xfrm>
          <a:off x="1283" y="0"/>
          <a:ext cx="5006206" cy="435133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Separamos os casos em que a inserção é no começo ou no fim porque podemos reaproveitar os métodos já implementados. </a:t>
          </a:r>
          <a:endParaRPr lang="en-US" sz="1700" kern="1200"/>
        </a:p>
      </dsp:txBody>
      <dsp:txXfrm>
        <a:off x="1283" y="1653508"/>
        <a:ext cx="5006206" cy="2610802"/>
      </dsp:txXfrm>
    </dsp:sp>
    <dsp:sp modelId="{175BA287-11E5-4171-8DE3-DC9F46FA140A}">
      <dsp:nvSpPr>
        <dsp:cNvPr id="0" name=""/>
        <dsp:cNvSpPr/>
      </dsp:nvSpPr>
      <dsp:spPr>
        <a:xfrm>
          <a:off x="1851685" y="435133"/>
          <a:ext cx="1305401" cy="1305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42857" y="626305"/>
        <a:ext cx="923057" cy="923057"/>
      </dsp:txXfrm>
    </dsp:sp>
    <dsp:sp modelId="{88EF3B2A-9829-4B7A-9E27-3B3CA681BA9A}">
      <dsp:nvSpPr>
        <dsp:cNvPr id="0" name=""/>
        <dsp:cNvSpPr/>
      </dsp:nvSpPr>
      <dsp:spPr>
        <a:xfrm>
          <a:off x="1283" y="4351266"/>
          <a:ext cx="5006206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07EF-2AEF-4ECF-A214-8CE64F798E05}">
      <dsp:nvSpPr>
        <dsp:cNvPr id="0" name=""/>
        <dsp:cNvSpPr/>
      </dsp:nvSpPr>
      <dsp:spPr>
        <a:xfrm>
          <a:off x="5508110" y="0"/>
          <a:ext cx="5006206" cy="435133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Sobra o caso em que a inserção é no meio da Lista, ou seja, entre duas células existentes. Neste caso, devemos ajustar as referências para a nova célula ser apontada corretamente pela duas células relacionadas a ela (a anterior e a próxima). E também fazer a nova célula apontar para a anterior e a próxima.</a:t>
          </a:r>
          <a:endParaRPr lang="en-US" sz="1700" kern="1200"/>
        </a:p>
      </dsp:txBody>
      <dsp:txXfrm>
        <a:off x="5508110" y="1653508"/>
        <a:ext cx="5006206" cy="2610802"/>
      </dsp:txXfrm>
    </dsp:sp>
    <dsp:sp modelId="{02FEBE91-36C2-4FC5-96BC-6324EEF22F7E}">
      <dsp:nvSpPr>
        <dsp:cNvPr id="0" name=""/>
        <dsp:cNvSpPr/>
      </dsp:nvSpPr>
      <dsp:spPr>
        <a:xfrm>
          <a:off x="7358512" y="435133"/>
          <a:ext cx="1305401" cy="1305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49684" y="626305"/>
        <a:ext cx="923057" cy="923057"/>
      </dsp:txXfrm>
    </dsp:sp>
    <dsp:sp modelId="{F4F36798-99CF-4D24-A7BB-9E4497245A97}">
      <dsp:nvSpPr>
        <dsp:cNvPr id="0" name=""/>
        <dsp:cNvSpPr/>
      </dsp:nvSpPr>
      <dsp:spPr>
        <a:xfrm>
          <a:off x="5508110" y="4351266"/>
          <a:ext cx="5006206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E5D6B-236F-40F5-8A16-A22CC67F3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CAF918-F0FA-4B44-85C2-F4C9F3182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98363-7494-49C4-A980-A3328600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1653DD-B889-4B42-BC68-40B40F86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958C7B-0CC8-4A5A-BF88-A5EA12E8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6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0F936-35C9-4B06-B71A-0B5B97D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52E8EC-4A44-45F8-8587-D1CC4E08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18BDA2-D891-49B8-8ACF-CE9B8C39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B7B334-6888-41E1-A2B9-79D47CC7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B1912D-F859-44D6-9A9A-B0A646BE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75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DC30F9-9DFF-4A4D-A291-EBF407632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FAC722-384C-46D8-B1C2-46B6BD416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DC2F66-5A75-4BFC-8001-BE46A1DA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752FA9-9879-4D28-8FC4-8D6742F5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164283-8CED-4772-A754-36A224D4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84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91BCB-E11B-499C-A2B2-09A599F1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6E6F9A-CAC2-4B71-9058-B78AF304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6C16F7-9790-4A16-A5BF-5E01CC7B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97517-BF3B-4E1A-A63B-5A4AEF1E1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F880FA-9F39-46C9-8F4E-921B9485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46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FDCBC-5A01-409D-B9F7-09AFE77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8C7635-C0C7-4598-BC98-629C0B26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C4F45-A821-402C-9F0B-20B51775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429455-6DEB-4EB7-9DA7-621D7C1E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9E9C4D-9C1F-45B7-BDE7-B5AC65BA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09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DD361-D753-4B0A-9001-82F60E29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A7541-172B-423C-89E3-533C01634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54B06E-685A-4709-8620-0F3A4EACA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72E42-1FE7-4893-BCD3-045DED127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62FC2-6E9D-4406-844A-EACCE429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271266-F961-4ED0-AE03-C230A3AC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23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075C1-013D-48BE-85C2-ACEC9A52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726EF9-C52C-4B73-B265-9280D8F47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0457FB-F724-45DB-9156-35E71DDF4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555801-0C72-4ED9-ADBE-CAD93D9E5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35BA56-2156-4D1B-B74F-971087AFE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327C7F-4525-42A0-B588-05947117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D676F4-84D9-44B5-BA19-C4303CCE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90724A4-7309-48FF-92EC-8F34B130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41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C492D-3629-499E-9897-32DD45BD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A06B815-75EF-44CE-8963-C7EED8FE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4D7C5F-F178-4536-A5B4-EDF73FC9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5989A-1CC3-4290-B18C-C86448A5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35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332398-9DE0-446F-96A9-783CEAE9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E2B2FC-BC12-48AF-A778-EF69E814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0FA48C-EBA5-4AC4-94B1-2E1F67A9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06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DB2CF-0DC5-48A2-B414-83A7DB0E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C2F51-2664-4996-AD55-DAE5B6251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28432D-190F-49F8-959E-94C765BBB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E8CA3D-0058-4907-8F9B-77179F9A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E13120-6395-45B3-877E-E2DA87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9F9585-EA9A-44FE-89FE-857C86E3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28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8125C-1045-456E-B18C-785A41DB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BC550A-9E56-4EAB-BB54-4A952BC1D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472383-926B-4690-9EE8-BA4612321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CE4052-62FF-4000-BB4C-AE2576FD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7C1147-54B6-41C3-8664-C7868D35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78E2A0-46BB-4ADD-B089-DEED7EC9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7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8A7680-7747-4A27-B8B1-9E1A7D87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0F7729-5215-4B1A-99FD-77257D5AE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F9FC9-8C03-4AFA-BAD5-344F03E0C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50C83-4ED1-4F41-8E9F-503F9BDCAC34}" type="datetimeFigureOut">
              <a:rPr lang="pt-BR" smtClean="0"/>
              <a:t>12/11/2017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F2BB7-1A52-4D11-9413-CC6744286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B5B88-4CA7-4578-AECE-C08A7F8FF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61E19-D9D3-4DB3-AC0F-1F037BDF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638E5-7F14-4940-8619-C03039D83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pt-BR" sz="4800"/>
              <a:t>Listas Ligadas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2488AB-AE57-46F2-9EDB-792D9F60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pt-BR" sz="2000" dirty="0"/>
              <a:t>Igor Maciel , José Neto, Paulo Rubim, Victor Robert, Ygor Guilherme</a:t>
            </a:r>
          </a:p>
        </p:txBody>
      </p:sp>
    </p:spTree>
    <p:extLst>
      <p:ext uri="{BB962C8B-B14F-4D97-AF65-F5344CB8AC3E}">
        <p14:creationId xmlns:p14="http://schemas.microsoft.com/office/powerpoint/2010/main" val="105260537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F8CC50-69E3-424A-8CB9-E755D973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33" y="961559"/>
            <a:ext cx="4330959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Vamos então isolar a manipulação de nossa estrutura de dados, para isso teremos uma classe para representar uma célula.</a:t>
            </a:r>
          </a:p>
          <a:p>
            <a:r>
              <a:rPr lang="pt-BR" dirty="0"/>
              <a:t>A classe </a:t>
            </a:r>
            <a:r>
              <a:rPr lang="pt-BR" dirty="0" err="1"/>
              <a:t>Celula</a:t>
            </a:r>
            <a:r>
              <a:rPr lang="pt-BR" dirty="0"/>
              <a:t> a seguir possui apenas esses dois atributos, além de </a:t>
            </a:r>
            <a:r>
              <a:rPr lang="pt-BR" dirty="0" err="1"/>
              <a:t>getters</a:t>
            </a:r>
            <a:r>
              <a:rPr lang="pt-BR" dirty="0"/>
              <a:t>, </a:t>
            </a:r>
            <a:r>
              <a:rPr lang="pt-BR" dirty="0" err="1"/>
              <a:t>setters</a:t>
            </a:r>
            <a:r>
              <a:rPr lang="pt-BR" dirty="0"/>
              <a:t> e de construtores para facilitar nosso trabalho.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842B14BF-2EF3-4EEF-981A-2C0D1AC3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3" y="-1"/>
            <a:ext cx="5235673" cy="68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7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BDCD0-BE44-4005-A4AE-D57960FDA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/>
              <a:t>Essa classe Celula nunca será acessada diretamente por quem usar a classe ListaLigada, dessa forma estamos escondendo como a nossa classe funciona e garantindo que ninguém mexa na estrutura interna da nossa Lista.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49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30D6C-E269-4A47-9631-2D20D00C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Adicionando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Começo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C:\Users\Cristo Rei\Desktop\nul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08" y="1055076"/>
            <a:ext cx="8438345" cy="48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0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C:\Users\Cristo Rei\Desktop\nul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" y="203688"/>
            <a:ext cx="10175630" cy="675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7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B5420C88-D243-47AD-9C42-1A5F5986C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4" t="9257" r="1586" b="177"/>
          <a:stretch/>
        </p:blipFill>
        <p:spPr>
          <a:xfrm>
            <a:off x="712418" y="643467"/>
            <a:ext cx="107671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m 6" descr="Uma imagem contendo brinquedo&#10;&#10;Descrição gerada com alta confiança">
            <a:extLst>
              <a:ext uri="{FF2B5EF4-FFF2-40B4-BE49-F238E27FC236}">
                <a16:creationId xmlns:a16="http://schemas.microsoft.com/office/drawing/2014/main" id="{F48BD69D-5A8E-4A1E-819E-E8E6AA36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716" y="1283341"/>
            <a:ext cx="8574313" cy="50588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5C506A-5521-4FF1-9B34-0F4AB222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Adicionando no fim</a:t>
            </a:r>
          </a:p>
        </p:txBody>
      </p:sp>
    </p:spTree>
    <p:extLst>
      <p:ext uri="{BB962C8B-B14F-4D97-AF65-F5344CB8AC3E}">
        <p14:creationId xmlns:p14="http://schemas.microsoft.com/office/powerpoint/2010/main" val="184193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121CAA79-8EB3-4B99-99D7-A396B2E55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7645" r="1887"/>
          <a:stretch/>
        </p:blipFill>
        <p:spPr>
          <a:xfrm>
            <a:off x="643811" y="480060"/>
            <a:ext cx="10469792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D6DE3AE-6896-49C3-B281-5228EA8FA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29" y="1"/>
            <a:ext cx="10163271" cy="69986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A4FF88-47AC-484F-8C8F-407EECAE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Percorrendo a lista</a:t>
            </a:r>
          </a:p>
        </p:txBody>
      </p:sp>
    </p:spTree>
    <p:extLst>
      <p:ext uri="{BB962C8B-B14F-4D97-AF65-F5344CB8AC3E}">
        <p14:creationId xmlns:p14="http://schemas.microsoft.com/office/powerpoint/2010/main" val="231761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dicionando no interior da Lista">
            <a:extLst>
              <a:ext uri="{FF2B5EF4-FFF2-40B4-BE49-F238E27FC236}">
                <a16:creationId xmlns:a16="http://schemas.microsoft.com/office/drawing/2014/main" id="{E0E55790-3212-4D91-A0B5-E01A888D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23" y="1675227"/>
            <a:ext cx="939935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79C313-E87D-46EA-A069-D9565100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Adicionando em qualquer posição</a:t>
            </a:r>
          </a:p>
        </p:txBody>
      </p:sp>
    </p:spTree>
    <p:extLst>
      <p:ext uri="{BB962C8B-B14F-4D97-AF65-F5344CB8AC3E}">
        <p14:creationId xmlns:p14="http://schemas.microsoft.com/office/powerpoint/2010/main" val="19417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1592A905-DACA-427F-A22B-7D8251762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53" r="1938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D261E-8230-4B15-A0B6-3B77955F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 Ligadas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49B55-D34F-4422-9CB5-A0C874166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SzPct val="45000"/>
              <a:buFont typeface="StarSymbol"/>
              <a:buChar char="●"/>
            </a:pPr>
            <a:r>
              <a:rPr lang="pt-BR" dirty="0"/>
              <a:t>Adicionar um elemento na primeira posição de um Vetor, por exemplo, consome muito tempo, pois temos de deslocar todos os outros elementos uma posição para a frente.</a:t>
            </a:r>
          </a:p>
          <a:p>
            <a:pPr lvl="0" algn="just">
              <a:buSzPct val="45000"/>
              <a:buFont typeface="StarSymbol"/>
              <a:buChar char="●"/>
            </a:pPr>
            <a:endParaRPr lang="pt-BR" dirty="0"/>
          </a:p>
          <a:p>
            <a:pPr lvl="0" algn="just">
              <a:buSzPct val="45000"/>
              <a:buFont typeface="StarSymbol"/>
              <a:buChar char="●"/>
            </a:pPr>
            <a:r>
              <a:rPr lang="pt-BR" dirty="0"/>
              <a:t>Analogamente, remover um elemento da primeira posição implica em deslocar todos os outros elementos que estão na sua frente para trás.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88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BCBE7980-E222-495B-AE6C-00D1A07AE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r="2041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Pegando um elemento da Lista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5E5EAF8-8E42-48AC-B188-F77715D8A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97" t="-1" b="1174"/>
          <a:stretch/>
        </p:blipFill>
        <p:spPr>
          <a:xfrm>
            <a:off x="762101" y="1264248"/>
            <a:ext cx="8292243" cy="40228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3CCF4E-7D3F-4ABD-80CA-D03F9FFD6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7" t="52109" r="39520" b="28571"/>
          <a:stretch/>
        </p:blipFill>
        <p:spPr>
          <a:xfrm>
            <a:off x="3540369" y="5134849"/>
            <a:ext cx="8651631" cy="17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risto Rei\Desktop\final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67" y="1013892"/>
            <a:ext cx="8799733" cy="53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94F5EE-B2D7-4DA5-BCE4-9F80B4B0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Removendo do começo da lista</a:t>
            </a:r>
          </a:p>
        </p:txBody>
      </p:sp>
    </p:spTree>
    <p:extLst>
      <p:ext uri="{BB962C8B-B14F-4D97-AF65-F5344CB8AC3E}">
        <p14:creationId xmlns:p14="http://schemas.microsoft.com/office/powerpoint/2010/main" val="323035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C:\Users\Cristo Rei\Desktop\final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4" y="211017"/>
            <a:ext cx="10937749" cy="6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2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5423DF-3CC8-4310-8638-640E18139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r="1582"/>
          <a:stretch/>
        </p:blipFill>
        <p:spPr>
          <a:xfrm>
            <a:off x="477012" y="559838"/>
            <a:ext cx="11237976" cy="58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1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C12AEB-62AD-4B3F-A63A-C1B47D94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63" y="914400"/>
            <a:ext cx="8755553" cy="51876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C518D0-FCC6-4E01-8388-26203DE2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56" y="2074362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Removendo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fim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191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2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62A0CE-6EF8-47DC-B15A-2E8EC3467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r="3189" b="14694"/>
          <a:stretch/>
        </p:blipFill>
        <p:spPr>
          <a:xfrm>
            <a:off x="477012" y="480061"/>
            <a:ext cx="10467796" cy="5897880"/>
          </a:xfrm>
          <a:prstGeom prst="rect">
            <a:avLst/>
          </a:prstGeom>
        </p:spPr>
      </p:pic>
      <p:pic>
        <p:nvPicPr>
          <p:cNvPr id="7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489F4BDA-7BD0-4614-8F42-7675BB99C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97" r="2118" b="9252"/>
          <a:stretch/>
        </p:blipFill>
        <p:spPr>
          <a:xfrm>
            <a:off x="477013" y="561762"/>
            <a:ext cx="11124962" cy="58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CA352E7-7301-4947-863E-3C0D02CE7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1"/>
          <a:stretch/>
        </p:blipFill>
        <p:spPr>
          <a:xfrm>
            <a:off x="2827090" y="1687662"/>
            <a:ext cx="8995327" cy="3689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703833-C39D-4E92-B20A-92CF788B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98" y="2064832"/>
            <a:ext cx="2752354" cy="27283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Removendo de qualquer posição</a:t>
            </a:r>
          </a:p>
        </p:txBody>
      </p:sp>
    </p:spTree>
    <p:extLst>
      <p:ext uri="{BB962C8B-B14F-4D97-AF65-F5344CB8AC3E}">
        <p14:creationId xmlns:p14="http://schemas.microsoft.com/office/powerpoint/2010/main" val="224210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D8DD06-7BC5-48CB-AA74-570B8EEAA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7" r="1888" b="4081"/>
          <a:stretch/>
        </p:blipFill>
        <p:spPr>
          <a:xfrm>
            <a:off x="477012" y="643467"/>
            <a:ext cx="105710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B4B6656-27E8-465A-9FE7-32DEC1552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91" r="37613" b="16943"/>
          <a:stretch/>
        </p:blipFill>
        <p:spPr>
          <a:xfrm>
            <a:off x="2546399" y="670685"/>
            <a:ext cx="9075881" cy="56574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B083F2-47AE-4F14-A498-930BB09F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Verificando se um elemento está na lista</a:t>
            </a:r>
          </a:p>
        </p:txBody>
      </p:sp>
    </p:spTree>
    <p:extLst>
      <p:ext uri="{BB962C8B-B14F-4D97-AF65-F5344CB8AC3E}">
        <p14:creationId xmlns:p14="http://schemas.microsoft.com/office/powerpoint/2010/main" val="16529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3FA17-DCB8-43B9-9DCB-A46A41A9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7C3BDC-5700-474C-968A-5523DF40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SzPct val="45000"/>
              <a:buFont typeface="StarSymbol"/>
              <a:buChar char="●"/>
            </a:pPr>
            <a:r>
              <a:rPr lang="pt-BR" dirty="0"/>
              <a:t>Esta estrutura que vamos criar terá a inserção e remoção nas "pontas" da lista computacionalmente eficientes.</a:t>
            </a:r>
          </a:p>
          <a:p>
            <a:pPr lvl="0" algn="just">
              <a:buSzPct val="45000"/>
              <a:buFont typeface="StarSymbol"/>
              <a:buChar char="●"/>
            </a:pPr>
            <a:endParaRPr lang="pt-BR" dirty="0"/>
          </a:p>
          <a:p>
            <a:pPr lvl="0" algn="just">
              <a:buSzPct val="45000"/>
              <a:buFont typeface="StarSymbol"/>
              <a:buChar char="●"/>
            </a:pPr>
            <a:r>
              <a:rPr lang="pt-BR" dirty="0"/>
              <a:t>Lembrando que as operações da Lista para o nosso sistema de gerenciamento de alunos são:</a:t>
            </a:r>
          </a:p>
          <a:p>
            <a:pPr lvl="0" algn="just">
              <a:buSzPct val="45000"/>
              <a:buFont typeface="StarSymbol"/>
              <a:buChar char="●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1948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ACA8319-F4AB-4756-BB7D-EE2E9248B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205311"/>
            <a:ext cx="7188199" cy="24439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F5F51C-DE9E-4ED8-B25D-6A3771D5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tamanho da Lista 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130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9B3BD3-D3BF-4282-9864-114E5B4E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 Duplamente Ligada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C52EB1-180F-4642-980A-1514BCD84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828" y="1825625"/>
            <a:ext cx="7259972" cy="4351338"/>
          </a:xfrm>
        </p:spPr>
        <p:txBody>
          <a:bodyPr/>
          <a:lstStyle/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 células possuem referências tanto para a próxima e quanto para a célula anterior;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utilizado para o método que remove o elemento do fim da Lista ter consumo de tempo constante, a última célula deve se referir a penúltima;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Implica em  alterações na implementação dos outros métodos;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23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1264-0A3D-4F11-9991-AA235F64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Adicionando no começo da Lista Duplamente Ligada</a:t>
            </a:r>
            <a:endParaRPr lang="pt-BR" dirty="0"/>
          </a:p>
        </p:txBody>
      </p:sp>
      <p:pic>
        <p:nvPicPr>
          <p:cNvPr id="4" name="Imagem 3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65CD8CA7-CD11-4965-89D1-EC6365AD8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0" r="2" b="2"/>
          <a:stretch/>
        </p:blipFill>
        <p:spPr>
          <a:xfrm>
            <a:off x="2973975" y="1579840"/>
            <a:ext cx="6497196" cy="445367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BC27B6-D81B-4B65-A277-759AC2E58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1" y="5701339"/>
            <a:ext cx="10515600" cy="867241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vazia: A nova célula será a primeira e a última, logo, ela será a única.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284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brinquedo&#10;&#10;Descrição gerada com muito alta confiança">
            <a:extLst>
              <a:ext uri="{FF2B5EF4-FFF2-40B4-BE49-F238E27FC236}">
                <a16:creationId xmlns:a16="http://schemas.microsoft.com/office/drawing/2014/main" id="{61E3FD83-04A8-4D78-B754-348FB7C15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2" r="2" b="2"/>
          <a:stretch/>
        </p:blipFill>
        <p:spPr>
          <a:xfrm>
            <a:off x="692418" y="877078"/>
            <a:ext cx="7228046" cy="495465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A432BE-5096-4A23-A05A-AA2084CE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Lista não vazia: Ajusta-se os ponteiros para a nova segunda (antiga referência primeira) apontar para a nova primeira e vice versa.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27445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E46B0A-6E2B-48ED-A6BD-F07CF0CF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8" t="26768" r="32030" b="17086"/>
          <a:stretch/>
        </p:blipFill>
        <p:spPr>
          <a:xfrm>
            <a:off x="477012" y="664618"/>
            <a:ext cx="11222927" cy="5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00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1A712F2-E410-4391-BA7C-D4BBB80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9"/>
          <a:stretch/>
        </p:blipFill>
        <p:spPr>
          <a:xfrm>
            <a:off x="4636007" y="2183381"/>
            <a:ext cx="7700142" cy="43200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66E96D-198B-4FFC-B602-9DE907A2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Adicionando no fim da Lista Duplamente Ligada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6160D0-4EEB-46E2-A668-C172BAAC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Lista vazia: Adicionar no final = adicionar no começo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Lista não vazia: Ajusta-se referências de tal forma que a nova última célula aponte para a nova penúltima (antiga última) e vice versa.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875249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439615-AE16-4C66-AB43-B64DF2C7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13" r="17730" b="22721"/>
          <a:stretch/>
        </p:blipFill>
        <p:spPr>
          <a:xfrm>
            <a:off x="-971171" y="1642189"/>
            <a:ext cx="14099342" cy="41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D550B-FA06-4341-8231-59908473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Adicionando em qualquer posição da lista</a:t>
            </a:r>
          </a:p>
        </p:txBody>
      </p:sp>
      <p:graphicFrame>
        <p:nvGraphicFramePr>
          <p:cNvPr id="5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9798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102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5EBC00-070D-4D5E-8EED-2666E950D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6" t="30748" r="20562" b="11292"/>
          <a:stretch/>
        </p:blipFill>
        <p:spPr>
          <a:xfrm>
            <a:off x="1194318" y="2108718"/>
            <a:ext cx="8490858" cy="39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D0232-706D-42DC-95DC-A20E1F74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REMOVENDO DO COMEÇO DA LISTA	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5B35E-C949-4CE7-BFBD-BF8DCE6C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 operação é idêntica em ambos os tipos de Lista Ligada (simples ou dupla). Ela apenas deve avançar a referência primeira para a segunda célula e tomar cuidado com o caso da Lista ficar vazia pois, neste caso, a referência última deve ser atualizada também.</a:t>
            </a:r>
          </a:p>
          <a:p>
            <a:r>
              <a:rPr lang="pt-BR" dirty="0"/>
              <a:t>Estas duas operações já foram tratadas e implementadas anteriormente usando o esquema de Lista Duplamente Ligada.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57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1F309-3516-4F54-B48C-577A5424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FF25C-1780-4481-AEF3-9FCE3463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pt-BR" dirty="0"/>
              <a:t>Adiciona um dado aluno no fim da Lista.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dirty="0"/>
              <a:t>Adiciona um dado aluno em uma dada posição.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dirty="0"/>
              <a:t>Pega o aluno de dada posição.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dirty="0"/>
              <a:t>Remove o aluno de dada posição.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dirty="0"/>
              <a:t>Verifica se um dado aluno está armazenado.</a:t>
            </a:r>
          </a:p>
          <a:p>
            <a:pPr lvl="0">
              <a:buSzPct val="45000"/>
              <a:buFont typeface="StarSymbol"/>
              <a:buChar char="●"/>
            </a:pPr>
            <a:r>
              <a:rPr lang="pt-BR" dirty="0"/>
              <a:t>Informar o número de alunos armazenados.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522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C455D-E5F6-4AAD-9567-8BD700E7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API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AEFFFC-72B0-4359-A98D-39FF01AB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classe </a:t>
            </a:r>
            <a:r>
              <a:rPr lang="pt-BR" dirty="0" err="1"/>
              <a:t>LinkedList</a:t>
            </a:r>
            <a:r>
              <a:rPr lang="pt-BR" dirty="0"/>
              <a:t> faz o papel da nossa Lista Ligada dentro da biblioteca do Java. Ela possui os mesmos métodos que a </a:t>
            </a:r>
            <a:r>
              <a:rPr lang="pt-BR" dirty="0" err="1"/>
              <a:t>ArrayList</a:t>
            </a:r>
            <a:r>
              <a:rPr lang="pt-BR" dirty="0"/>
              <a:t>, e adiciona alguns outros, como o </a:t>
            </a:r>
            <a:r>
              <a:rPr lang="pt-BR" dirty="0" err="1"/>
              <a:t>addFirst</a:t>
            </a:r>
            <a:r>
              <a:rPr lang="pt-BR" dirty="0"/>
              <a:t>(</a:t>
            </a:r>
            <a:r>
              <a:rPr lang="pt-BR" dirty="0" err="1"/>
              <a:t>Object</a:t>
            </a:r>
            <a:r>
              <a:rPr lang="pt-BR" dirty="0"/>
              <a:t>), </a:t>
            </a:r>
            <a:r>
              <a:rPr lang="pt-BR" dirty="0" err="1"/>
              <a:t>removeFirst</a:t>
            </a:r>
            <a:r>
              <a:rPr lang="pt-BR" dirty="0"/>
              <a:t>(), </a:t>
            </a:r>
            <a:r>
              <a:rPr lang="pt-BR" dirty="0" err="1"/>
              <a:t>addLast</a:t>
            </a:r>
            <a:r>
              <a:rPr lang="pt-BR" dirty="0"/>
              <a:t>(</a:t>
            </a:r>
            <a:r>
              <a:rPr lang="pt-BR" dirty="0" err="1"/>
              <a:t>Object</a:t>
            </a:r>
            <a:r>
              <a:rPr lang="pt-BR" dirty="0"/>
              <a:t>) e remove </a:t>
            </a:r>
            <a:r>
              <a:rPr lang="pt-BR" dirty="0" err="1"/>
              <a:t>Last</a:t>
            </a:r>
            <a:r>
              <a:rPr lang="pt-BR" dirty="0"/>
              <a:t>(), que operam no começo e no fim da Lista em tempo constante.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842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2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2C6C69F7-352A-42CD-8596-00A598B9A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4" t="16871" r="1505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44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6D910-5401-4609-91F2-3AE4C64B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EB38F12-142A-41AA-A43A-18EBC2D44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611"/>
            <a:ext cx="12273094" cy="6908334"/>
          </a:xfrm>
        </p:spPr>
      </p:pic>
    </p:spTree>
    <p:extLst>
      <p:ext uri="{BB962C8B-B14F-4D97-AF65-F5344CB8AC3E}">
        <p14:creationId xmlns:p14="http://schemas.microsoft.com/office/powerpoint/2010/main" val="193375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A5E581-BE61-43F7-BDAA-A16A5BB68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-3811" r="2172"/>
          <a:stretch>
            <a:fillRect/>
          </a:stretch>
        </p:blipFill>
        <p:spPr>
          <a:xfrm>
            <a:off x="1113383" y="965200"/>
            <a:ext cx="5614543" cy="3989067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145401-BF0E-4327-8938-85CCB313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pt-BR" sz="3400"/>
              <a:t>Solução clássica de Lista Ligada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EBF76-6A6F-4B15-A4BB-45AB7327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pt-BR" sz="2000"/>
              <a:t> Para manipular uma estrutura sem ter de alterar todos seus vizinhos, precisamos de algo que não seja fixo.</a:t>
            </a:r>
          </a:p>
          <a:p>
            <a:r>
              <a:rPr lang="pt-BR" sz="2000">
                <a:latin typeface="Liberation Sans" pitchFamily="18"/>
                <a:ea typeface="Microsoft YaHei" pitchFamily="2"/>
                <a:cs typeface="Mangal" pitchFamily="2"/>
              </a:rPr>
              <a:t>Então a idéia aqui é ter uma forma de, dado um aluno, saber quem é o próximo, sem usar uma estrutura fixa.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4867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B60F36-0584-4BC3-B5AF-6E53425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672" y="5282233"/>
            <a:ext cx="7877362" cy="4351338"/>
          </a:xfrm>
        </p:spPr>
        <p:txBody>
          <a:bodyPr/>
          <a:lstStyle/>
          <a:p>
            <a:r>
              <a:rPr lang="pt-BR" dirty="0"/>
              <a:t>A classe </a:t>
            </a:r>
            <a:r>
              <a:rPr lang="pt-BR" dirty="0" err="1"/>
              <a:t>AlunoLista</a:t>
            </a:r>
            <a:r>
              <a:rPr lang="pt-BR" dirty="0"/>
              <a:t> possui uma referência para um objeto de seu próprio tipo!;</a:t>
            </a:r>
          </a:p>
          <a:p>
            <a:endParaRPr lang="pt-BR" dirty="0"/>
          </a:p>
        </p:txBody>
      </p:sp>
      <p:pic>
        <p:nvPicPr>
          <p:cNvPr id="4" name="Imagem 3" descr="Uma imagem contendo brinquedo&#10;&#10;Descrição gerada com alta confiança">
            <a:extLst>
              <a:ext uri="{FF2B5EF4-FFF2-40B4-BE49-F238E27FC236}">
                <a16:creationId xmlns:a16="http://schemas.microsoft.com/office/drawing/2014/main" id="{7014A2D8-28A8-425D-919D-C2D0AB55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0" y="1172831"/>
            <a:ext cx="11256477" cy="37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éu, interior, luz, foto&#10;&#10;Descrição gerada com alta confiança">
            <a:extLst>
              <a:ext uri="{FF2B5EF4-FFF2-40B4-BE49-F238E27FC236}">
                <a16:creationId xmlns:a16="http://schemas.microsoft.com/office/drawing/2014/main" id="{DA88005C-A402-4FB2-B72C-571B3C3C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0" y="-116096"/>
            <a:ext cx="9858556" cy="615321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FA91A9-387B-45AB-B707-8D6915DB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40" y="5634227"/>
            <a:ext cx="7819239" cy="951131"/>
          </a:xfrm>
        </p:spPr>
        <p:txBody>
          <a:bodyPr/>
          <a:lstStyle/>
          <a:p>
            <a:r>
              <a:rPr lang="pt-BR" dirty="0">
                <a:latin typeface="Liberation Sans" pitchFamily="18"/>
                <a:ea typeface="Microsoft YaHei" pitchFamily="2"/>
                <a:cs typeface="Mangal" pitchFamily="2"/>
              </a:rPr>
              <a:t>Encontram-se em diferentes lugares na memoria.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690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CAE1BC-7C25-486A-BD43-3BB38E62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85" y="5206388"/>
            <a:ext cx="10515600" cy="1311858"/>
          </a:xfrm>
        </p:spPr>
        <p:txBody>
          <a:bodyPr/>
          <a:lstStyle/>
          <a:p>
            <a:r>
              <a:rPr lang="pt-BR" dirty="0"/>
              <a:t>Em vez de usar essa estrutura engessada, vamos utilizar uma classe separada como célula , evitando a mistura da nossa classe de dados (a Aluno) da nossa estrutura.</a:t>
            </a:r>
          </a:p>
          <a:p>
            <a:endParaRPr lang="pt-BR" dirty="0"/>
          </a:p>
        </p:txBody>
      </p:sp>
      <p:pic>
        <p:nvPicPr>
          <p:cNvPr id="4" name="Imagem 3" descr="Uma imagem contendo interior&#10;&#10;Descrição gerada com muito alta confiança">
            <a:extLst>
              <a:ext uri="{FF2B5EF4-FFF2-40B4-BE49-F238E27FC236}">
                <a16:creationId xmlns:a16="http://schemas.microsoft.com/office/drawing/2014/main" id="{68C75036-17A1-491C-877D-DCDC2495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5" y="258279"/>
            <a:ext cx="10641096" cy="49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6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693766B5-5D37-4E23-BE81-9D9C25444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485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9B3D161-8A51-4E58-BD3B-AC237460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BR" dirty="0"/>
              <a:t>Célula e Lista Ligada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AD565C-B585-456E-963A-FF6AEDC0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pt-BR" sz="2000" dirty="0"/>
              <a:t>Vamos então isolar a manipulação de nossa estrutura de dados, para isso teremos uma classe para representar uma célula.</a:t>
            </a:r>
          </a:p>
          <a:p>
            <a:pPr lvl="0">
              <a:buSzPct val="45000"/>
              <a:buFont typeface="StarSymbol"/>
              <a:buChar char="●"/>
            </a:pPr>
            <a:endParaRPr lang="pt-BR" sz="2000" dirty="0"/>
          </a:p>
          <a:p>
            <a:pPr lvl="0">
              <a:buSzPct val="45000"/>
              <a:buFont typeface="StarSymbol"/>
              <a:buChar char="●"/>
            </a:pPr>
            <a:r>
              <a:rPr lang="pt-BR" sz="2000" dirty="0"/>
              <a:t>A classe </a:t>
            </a:r>
            <a:r>
              <a:rPr lang="pt-BR" sz="2000" dirty="0" err="1"/>
              <a:t>Celula</a:t>
            </a:r>
            <a:r>
              <a:rPr lang="pt-BR" sz="2000" dirty="0"/>
              <a:t> a seguir possui apenas esses dois atributos, além de </a:t>
            </a:r>
            <a:r>
              <a:rPr lang="pt-BR" sz="2000" dirty="0" err="1"/>
              <a:t>getters</a:t>
            </a:r>
            <a:r>
              <a:rPr lang="pt-BR" sz="2000" dirty="0"/>
              <a:t>, </a:t>
            </a:r>
            <a:r>
              <a:rPr lang="pt-BR" sz="2000" dirty="0" err="1"/>
              <a:t>setters</a:t>
            </a:r>
            <a:r>
              <a:rPr lang="pt-BR" sz="2000" dirty="0"/>
              <a:t> e de construtores para facilitar nosso trabalho.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63794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240</TotalTime>
  <Words>809</Words>
  <Application>Microsoft Office PowerPoint</Application>
  <PresentationFormat>Widescreen</PresentationFormat>
  <Paragraphs>61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Microsoft YaHei</vt:lpstr>
      <vt:lpstr>Arial</vt:lpstr>
      <vt:lpstr>Calibri</vt:lpstr>
      <vt:lpstr>Calibri Light</vt:lpstr>
      <vt:lpstr>Liberation Sans</vt:lpstr>
      <vt:lpstr>Mangal</vt:lpstr>
      <vt:lpstr>StarSymbol</vt:lpstr>
      <vt:lpstr>Tema do Office</vt:lpstr>
      <vt:lpstr>Listas Ligadas</vt:lpstr>
      <vt:lpstr>Listas Ligadas</vt:lpstr>
      <vt:lpstr>Apresentação do PowerPoint</vt:lpstr>
      <vt:lpstr>Apresentação do PowerPoint</vt:lpstr>
      <vt:lpstr>Solução clássica de Lista Ligada</vt:lpstr>
      <vt:lpstr>Apresentação do PowerPoint</vt:lpstr>
      <vt:lpstr>Apresentação do PowerPoint</vt:lpstr>
      <vt:lpstr>Apresentação do PowerPoint</vt:lpstr>
      <vt:lpstr>Célula e Lista Ligada</vt:lpstr>
      <vt:lpstr>Apresentação do PowerPoint</vt:lpstr>
      <vt:lpstr>Apresentação do PowerPoint</vt:lpstr>
      <vt:lpstr>Adicionando no Começo da Lista</vt:lpstr>
      <vt:lpstr>Apresentação do PowerPoint</vt:lpstr>
      <vt:lpstr>Apresentação do PowerPoint</vt:lpstr>
      <vt:lpstr>Adicionando no fim</vt:lpstr>
      <vt:lpstr>Apresentação do PowerPoint</vt:lpstr>
      <vt:lpstr>Percorrendo a lista</vt:lpstr>
      <vt:lpstr>Adicionando em qualquer posição</vt:lpstr>
      <vt:lpstr>Apresentação do PowerPoint</vt:lpstr>
      <vt:lpstr>Apresentação do PowerPoint</vt:lpstr>
      <vt:lpstr>Pegando um elemento da Lista</vt:lpstr>
      <vt:lpstr>Removendo do começo da lista</vt:lpstr>
      <vt:lpstr>Apresentação do PowerPoint</vt:lpstr>
      <vt:lpstr>Apresentação do PowerPoint</vt:lpstr>
      <vt:lpstr>Removendo do fim da lista</vt:lpstr>
      <vt:lpstr>Apresentação do PowerPoint</vt:lpstr>
      <vt:lpstr>Removendo de qualquer posição</vt:lpstr>
      <vt:lpstr>Apresentação do PowerPoint</vt:lpstr>
      <vt:lpstr>Verificando se um elemento está na lista</vt:lpstr>
      <vt:lpstr>O tamanho da Lista </vt:lpstr>
      <vt:lpstr>Lista Duplamente Ligada</vt:lpstr>
      <vt:lpstr>Adicionando no começo da Lista Duplamente Ligada</vt:lpstr>
      <vt:lpstr>Apresentação do PowerPoint</vt:lpstr>
      <vt:lpstr>Apresentação do PowerPoint</vt:lpstr>
      <vt:lpstr>Adicionando no fim da Lista Duplamente Ligada</vt:lpstr>
      <vt:lpstr>Apresentação do PowerPoint</vt:lpstr>
      <vt:lpstr>Adicionando em qualquer posição da lista</vt:lpstr>
      <vt:lpstr>Apresentação do PowerPoint</vt:lpstr>
      <vt:lpstr>REMOVENDO DO COMEÇO DA LISTA </vt:lpstr>
      <vt:lpstr>API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Listas Ligadas</dc:title>
  <dc:creator>Tenshin Han</dc:creator>
  <cp:lastModifiedBy>Tenshin Han</cp:lastModifiedBy>
  <cp:revision>32</cp:revision>
  <dcterms:created xsi:type="dcterms:W3CDTF">2017-10-31T12:21:51Z</dcterms:created>
  <dcterms:modified xsi:type="dcterms:W3CDTF">2017-11-12T12:41:15Z</dcterms:modified>
</cp:coreProperties>
</file>